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1"/>
  </p:sldMasterIdLst>
  <p:notesMasterIdLst>
    <p:notesMasterId r:id="rId11"/>
  </p:notesMasterIdLst>
  <p:sldIdLst>
    <p:sldId id="307" r:id="rId2"/>
    <p:sldId id="297" r:id="rId3"/>
    <p:sldId id="257" r:id="rId4"/>
    <p:sldId id="283" r:id="rId5"/>
    <p:sldId id="318" r:id="rId6"/>
    <p:sldId id="319" r:id="rId7"/>
    <p:sldId id="320" r:id="rId8"/>
    <p:sldId id="284" r:id="rId9"/>
    <p:sldId id="31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353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tiff>
</file>

<file path=ppt/media/image2.png>
</file>

<file path=ppt/media/image3.tiff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25156-FB9F-624C-87A0-620C0CDC259D}" type="datetimeFigureOut">
              <a:rPr lang="es-CL" smtClean="0"/>
              <a:t>12-04-22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44429C-3758-0F41-9A21-C0CB0A6EE56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28868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356773C-5F5F-7A4A-BB54-72AE1B096E3A}" type="slidenum">
              <a:rPr lang="es-CL" smtClean="0"/>
              <a:pPr>
                <a:defRPr/>
              </a:pPr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5925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548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841390863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9431888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274683935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745683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428787093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1F4E-584A-3345-AB7F-21013FDFC9C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386399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F414-F3AA-384A-8E4C-1D28923AC589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169013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44476"/>
            <a:ext cx="11180233" cy="14319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1117601" y="1905000"/>
            <a:ext cx="5236633" cy="41910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557434" y="1905000"/>
            <a:ext cx="5236633" cy="41910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>
            <a:extLst>
              <a:ext uri="{FF2B5EF4-FFF2-40B4-BE49-F238E27FC236}">
                <a16:creationId xmlns:a16="http://schemas.microsoft.com/office/drawing/2014/main" id="{DB73280C-CD63-2C47-A8E2-1D8137A3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7601" y="6245225"/>
            <a:ext cx="2535767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pie de página">
            <a:extLst>
              <a:ext uri="{FF2B5EF4-FFF2-40B4-BE49-F238E27FC236}">
                <a16:creationId xmlns:a16="http://schemas.microsoft.com/office/drawing/2014/main" id="{2265A754-5AAD-5147-88C7-0F7D9F31F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245225"/>
            <a:ext cx="38608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Manuel Monasterio C.</a:t>
            </a:r>
          </a:p>
        </p:txBody>
      </p:sp>
      <p:sp>
        <p:nvSpPr>
          <p:cNvPr id="7" name="6 Marcador de número de diapositiva">
            <a:extLst>
              <a:ext uri="{FF2B5EF4-FFF2-40B4-BE49-F238E27FC236}">
                <a16:creationId xmlns:a16="http://schemas.microsoft.com/office/drawing/2014/main" id="{356ECB9A-4A19-EC4A-8DC5-9CA9D66A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834" y="6245225"/>
            <a:ext cx="2535767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D46558B-695C-F24D-A207-22F409CC9866}" type="slidenum">
              <a:rPr lang="es-ES" altLang="es-CL"/>
              <a:pPr>
                <a:defRPr/>
              </a:pPr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44909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C1FEA-7A1A-F144-9015-62A540201BF2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124881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5CCA6-CC51-B84F-93EE-784D237D30B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661695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D7FB5-3033-664F-8AB0-9A35F89DCF25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390755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9FAA-8DD4-484E-88D3-F5825A224DEB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80563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119353836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F695-8DCD-434A-9399-96275105168D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00215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5188-F2D7-0D40-BD5A-66F97580EDEA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459696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F38E-51FD-5F4C-A7FC-4D555AC7CF74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604309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220C67-FEA0-B945-A0DA-B5F123E40BF4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0" y="893763"/>
            <a:ext cx="527051" cy="596423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 sz="18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49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D41F3294-3C32-1B47-91E2-E5C22C7222D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s-ES_tradnl" sz="6000" dirty="0">
                <a:latin typeface="Ambient" pitchFamily="34" charset="0"/>
              </a:rPr>
              <a:t>TEORIA DE SISTEMAS</a:t>
            </a:r>
            <a:endParaRPr lang="es-ES" sz="6000" dirty="0">
              <a:latin typeface="Ambient" pitchFamily="34" charset="0"/>
            </a:endParaRP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8AFC5A5-8A7A-CF4C-A550-F826ACBFEBA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507067" y="4203233"/>
            <a:ext cx="8837084" cy="1130767"/>
          </a:xfrm>
        </p:spPr>
        <p:txBody>
          <a:bodyPr>
            <a:normAutofit/>
          </a:bodyPr>
          <a:lstStyle/>
          <a:p>
            <a:pPr eaLnBrk="1" hangingPunct="1"/>
            <a:r>
              <a:rPr lang="es-ES_tradnl" altLang="es-CL" sz="3200" b="1" dirty="0">
                <a:solidFill>
                  <a:schemeClr val="tx1"/>
                </a:solidFill>
              </a:rPr>
              <a:t>TGS-Capítulo 1</a:t>
            </a:r>
            <a:r>
              <a:rPr lang="es-ES_tradnl" altLang="es-CL" sz="2400" b="1" dirty="0">
                <a:solidFill>
                  <a:schemeClr val="tx1"/>
                </a:solidFill>
              </a:rPr>
              <a:t>             </a:t>
            </a:r>
          </a:p>
          <a:p>
            <a:pPr eaLnBrk="1" hangingPunct="1"/>
            <a:r>
              <a:rPr lang="es-ES_tradnl" altLang="es-CL" sz="2400" b="1" dirty="0">
                <a:solidFill>
                  <a:schemeClr val="accent1"/>
                </a:solidFill>
              </a:rPr>
              <a:t>PARTE 6.- SISTEMAS DE CONTROL</a:t>
            </a:r>
            <a:endParaRPr lang="es-ES" altLang="es-CL" sz="2400" b="1" dirty="0">
              <a:solidFill>
                <a:schemeClr val="accent1"/>
              </a:solidFill>
            </a:endParaRPr>
          </a:p>
        </p:txBody>
      </p:sp>
      <p:sp>
        <p:nvSpPr>
          <p:cNvPr id="6148" name="Text Box 4">
            <a:extLst>
              <a:ext uri="{FF2B5EF4-FFF2-40B4-BE49-F238E27FC236}">
                <a16:creationId xmlns:a16="http://schemas.microsoft.com/office/drawing/2014/main" id="{5A3EEC3D-7125-D048-8502-516E1BF4D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8669" y="6037760"/>
            <a:ext cx="294639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2000" b="1" i="1" dirty="0">
                <a:solidFill>
                  <a:srgbClr val="000000"/>
                </a:solidFill>
              </a:rPr>
              <a:t>Manuel Monasterio C.</a:t>
            </a: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1600" b="1" i="1" dirty="0" err="1">
                <a:solidFill>
                  <a:srgbClr val="000000"/>
                </a:solidFill>
              </a:rPr>
              <a:t>manuel.monasterio@uda.cl</a:t>
            </a:r>
            <a:endParaRPr lang="es-ES" altLang="es-CL" sz="16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25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E8B33A5F-4AA6-804A-AAD0-0E43EB3AEB73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186267" y="229027"/>
            <a:ext cx="11802533" cy="507573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s-ES" sz="2400" b="1" dirty="0">
                <a:solidFill>
                  <a:schemeClr val="tx1"/>
                </a:solidFill>
              </a:rPr>
              <a:t>Metodología de Aplicación de la T.G.S., para el Análisis y Diseño de Sistemas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A8E3BB1A-F5B2-2C43-B6EA-CFFB8A5850CD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554567" y="736600"/>
            <a:ext cx="7594600" cy="612140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" sz="2400" dirty="0">
                <a:solidFill>
                  <a:schemeClr val="accent3"/>
                </a:solidFill>
              </a:rPr>
              <a:t>El Sistema De Control </a:t>
            </a:r>
            <a:r>
              <a:rPr lang="es-ES" sz="2400" dirty="0"/>
              <a:t>: Un sistema de control estudia la conducta del sistema con el fin de regularla de un modo conveniente para su supervivencia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" sz="2400" dirty="0"/>
              <a:t>Una de sus características es que sus elementos deben ser lo suficientemente sensitivos y rápidos como para satisfacer los requisitos para cada función del control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s-ES_tradnl" sz="2400" dirty="0">
                <a:solidFill>
                  <a:schemeClr val="accent3"/>
                </a:solidFill>
              </a:rPr>
              <a:t>Elementos Básicos:</a:t>
            </a:r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s-ES" sz="2000" dirty="0">
                <a:solidFill>
                  <a:schemeClr val="accent1"/>
                </a:solidFill>
              </a:rPr>
              <a:t>Una Variable </a:t>
            </a:r>
            <a:r>
              <a:rPr lang="es-ES" sz="1400" dirty="0"/>
              <a:t>(</a:t>
            </a:r>
            <a:r>
              <a:rPr lang="es-ES_tradnl" sz="1400" dirty="0"/>
              <a:t>El elemento que se desea controlar)</a:t>
            </a:r>
            <a:endParaRPr lang="es-ES" sz="1400" dirty="0"/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s-ES" sz="2000" dirty="0">
                <a:solidFill>
                  <a:schemeClr val="accent1"/>
                </a:solidFill>
              </a:rPr>
              <a:t>Los mecanismos Sensores </a:t>
            </a:r>
            <a:r>
              <a:rPr lang="es-ES" sz="1400" dirty="0"/>
              <a:t>(</a:t>
            </a:r>
            <a:r>
              <a:rPr lang="es-ES_tradnl" sz="1400" dirty="0"/>
              <a:t>Que son sencillos para medir las variaciones a los cambios de la variable</a:t>
            </a:r>
            <a:r>
              <a:rPr lang="es-ES" sz="1400" dirty="0"/>
              <a:t>)</a:t>
            </a:r>
            <a:endParaRPr lang="es-ES" sz="2000" dirty="0"/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s-ES" sz="2000" dirty="0">
                <a:solidFill>
                  <a:schemeClr val="accent1"/>
                </a:solidFill>
              </a:rPr>
              <a:t>Los medios Motores </a:t>
            </a:r>
            <a:r>
              <a:rPr lang="es-ES" sz="1400" dirty="0"/>
              <a:t>(</a:t>
            </a:r>
            <a:r>
              <a:rPr lang="es-ES_tradnl" sz="1400" dirty="0"/>
              <a:t>A través de los cuales se pueden desarrollar las acciones correctiva</a:t>
            </a:r>
            <a:r>
              <a:rPr lang="es-ES" sz="1400" dirty="0"/>
              <a:t>)</a:t>
            </a:r>
            <a:endParaRPr lang="es-ES" sz="2000" dirty="0"/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s-ES" sz="2000" dirty="0">
                <a:solidFill>
                  <a:schemeClr val="accent1"/>
                </a:solidFill>
              </a:rPr>
              <a:t>Fuente de Energía </a:t>
            </a:r>
            <a:r>
              <a:rPr lang="es-ES" sz="1400" dirty="0"/>
              <a:t>(</a:t>
            </a:r>
            <a:r>
              <a:rPr lang="es-ES_tradnl" sz="1400" dirty="0"/>
              <a:t>Que entrega la energía necesaria para cualquier tipo de actividad</a:t>
            </a:r>
            <a:r>
              <a:rPr lang="es-ES" sz="1400" dirty="0"/>
              <a:t>)</a:t>
            </a:r>
            <a:endParaRPr lang="es-ES" sz="2000" dirty="0"/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s-ES" sz="2000" dirty="0">
                <a:solidFill>
                  <a:schemeClr val="accent1"/>
                </a:solidFill>
              </a:rPr>
              <a:t>La Retroalimentación </a:t>
            </a:r>
            <a:r>
              <a:rPr lang="es-ES" sz="1400" dirty="0"/>
              <a:t>(</a:t>
            </a:r>
            <a:r>
              <a:rPr lang="es-ES_tradnl" sz="1400" dirty="0"/>
              <a:t>Que a través de la comunicación del estado de la variable por los sensores, se logra llevar a cabo las acciones correctivas</a:t>
            </a:r>
            <a:r>
              <a:rPr lang="es-ES" sz="1400" dirty="0"/>
              <a:t>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DDD4034-9A1E-724F-BE1A-53BE2D23C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367" y="2184217"/>
            <a:ext cx="3725820" cy="2794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4510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AF38D-B6E4-C345-ABE6-C7B26E061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092" y="138006"/>
            <a:ext cx="7886700" cy="690562"/>
          </a:xfrm>
        </p:spPr>
        <p:txBody>
          <a:bodyPr/>
          <a:lstStyle/>
          <a:p>
            <a:r>
              <a:rPr lang="es-CL" dirty="0"/>
              <a:t>Ejemplo Sistema de Control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9DB48B-8DDE-614F-9537-AD232C01A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3" y="1392064"/>
            <a:ext cx="5103687" cy="5465936"/>
          </a:xfrm>
        </p:spPr>
        <p:txBody>
          <a:bodyPr>
            <a:normAutofit/>
          </a:bodyPr>
          <a:lstStyle/>
          <a:p>
            <a:pPr lvl="0" algn="just" fontAlgn="base" hangingPunct="0"/>
            <a:r>
              <a:rPr lang="es-ES_tradnl" b="1" dirty="0">
                <a:solidFill>
                  <a:schemeClr val="accent3"/>
                </a:solidFill>
              </a:rPr>
              <a:t>Variable</a:t>
            </a:r>
            <a:r>
              <a:rPr lang="es-ES_tradnl" b="1" dirty="0"/>
              <a:t>:</a:t>
            </a:r>
            <a:r>
              <a:rPr lang="es-ES_tradnl" dirty="0"/>
              <a:t> </a:t>
            </a:r>
            <a:r>
              <a:rPr lang="es-ES_tradnl" sz="2000" dirty="0"/>
              <a:t>La temperatura del agua del motor</a:t>
            </a:r>
            <a:endParaRPr lang="es-CL" sz="2000" dirty="0"/>
          </a:p>
          <a:p>
            <a:pPr lvl="0" algn="just" fontAlgn="base" hangingPunct="0"/>
            <a:r>
              <a:rPr lang="es-ES_tradnl" sz="2000" b="1" dirty="0">
                <a:solidFill>
                  <a:schemeClr val="accent3"/>
                </a:solidFill>
              </a:rPr>
              <a:t>Los M</a:t>
            </a:r>
            <a:r>
              <a:rPr lang="es-ES_tradnl" sz="2000" b="1" i="1" dirty="0">
                <a:solidFill>
                  <a:schemeClr val="accent3"/>
                </a:solidFill>
              </a:rPr>
              <a:t>ecanismos Sensores</a:t>
            </a:r>
            <a:r>
              <a:rPr lang="es-ES_tradnl" sz="2000" i="1" dirty="0"/>
              <a:t>: </a:t>
            </a:r>
            <a:r>
              <a:rPr lang="es-ES_tradnl" sz="2000" dirty="0"/>
              <a:t>Termostato (bulbo) debe (actuar) controlar la temperatura del agua entre el rango de &lt;0</a:t>
            </a:r>
            <a:r>
              <a:rPr lang="es-ES_tradnl" sz="2000" baseline="30000" dirty="0"/>
              <a:t>o</a:t>
            </a:r>
            <a:r>
              <a:rPr lang="es-ES_tradnl" sz="2000" dirty="0"/>
              <a:t>C y &lt; 100</a:t>
            </a:r>
            <a:r>
              <a:rPr lang="es-ES_tradnl" sz="2000" baseline="30000" dirty="0"/>
              <a:t>o</a:t>
            </a:r>
            <a:r>
              <a:rPr lang="es-ES_tradnl" sz="2000" dirty="0"/>
              <a:t>C</a:t>
            </a:r>
            <a:endParaRPr lang="es-CL" sz="2000" dirty="0"/>
          </a:p>
          <a:p>
            <a:pPr lvl="0" algn="just" fontAlgn="base" hangingPunct="0"/>
            <a:r>
              <a:rPr lang="es-ES_tradnl" sz="2000" b="1" dirty="0">
                <a:solidFill>
                  <a:schemeClr val="accent3"/>
                </a:solidFill>
              </a:rPr>
              <a:t>Los Medios Motores</a:t>
            </a:r>
            <a:r>
              <a:rPr lang="es-ES_tradnl" sz="2000" dirty="0"/>
              <a:t>: Todos componentes del mecanismo de enfriamiento)</a:t>
            </a:r>
            <a:endParaRPr lang="es-CL" sz="2000" dirty="0"/>
          </a:p>
          <a:p>
            <a:pPr lvl="0" algn="just" fontAlgn="base" hangingPunct="0"/>
            <a:r>
              <a:rPr lang="es-ES_tradnl" sz="2000" b="1" dirty="0">
                <a:solidFill>
                  <a:schemeClr val="accent3"/>
                </a:solidFill>
              </a:rPr>
              <a:t>Fuente de Energía</a:t>
            </a:r>
            <a:r>
              <a:rPr lang="es-ES_tradnl" sz="2000" dirty="0">
                <a:solidFill>
                  <a:srgbClr val="C00000"/>
                </a:solidFill>
              </a:rPr>
              <a:t>:</a:t>
            </a:r>
            <a:r>
              <a:rPr lang="es-ES_tradnl" sz="2000" i="1" dirty="0"/>
              <a:t> </a:t>
            </a:r>
            <a:r>
              <a:rPr lang="es-ES_tradnl" sz="2000" dirty="0"/>
              <a:t>La batería del vehículo</a:t>
            </a:r>
            <a:endParaRPr lang="es-CL" sz="2000" dirty="0"/>
          </a:p>
          <a:p>
            <a:pPr lvl="0" algn="just" fontAlgn="base" hangingPunct="0"/>
            <a:r>
              <a:rPr lang="es-ES_tradnl" sz="2000" b="1" dirty="0">
                <a:solidFill>
                  <a:schemeClr val="accent3"/>
                </a:solidFill>
              </a:rPr>
              <a:t>La </a:t>
            </a:r>
            <a:r>
              <a:rPr lang="es-ES_tradnl" sz="2000" b="1" i="1" dirty="0">
                <a:solidFill>
                  <a:schemeClr val="accent3"/>
                </a:solidFill>
              </a:rPr>
              <a:t>Retroalimentación</a:t>
            </a:r>
            <a:r>
              <a:rPr lang="es-ES_tradnl" sz="2000" dirty="0"/>
              <a:t>: El tablero de mando del vehículo donde indica la temperatura y una luz roja en caso de falla.</a:t>
            </a:r>
            <a:endParaRPr lang="es-CL" sz="2000" dirty="0"/>
          </a:p>
          <a:p>
            <a:endParaRPr lang="es-CL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F9E9921-B95A-BC46-9301-50CFCEF1C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3379" y="1765301"/>
            <a:ext cx="5506243" cy="32112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175BEFD-0770-A74E-8459-1A72443F8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177" y="5166665"/>
            <a:ext cx="1849015" cy="102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0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E18975E7-DD38-F84C-AB80-CE9089868C86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203200" y="264215"/>
            <a:ext cx="11751733" cy="548585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s-ES" sz="2600" dirty="0">
                <a:solidFill>
                  <a:schemeClr val="tx1"/>
                </a:solidFill>
              </a:rPr>
              <a:t>Metodología de Aplicación de la T.G.S., para el Análisis y Diseño de Sistemas</a:t>
            </a:r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E7811E12-4199-8B4A-A124-9038B13F6B5A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663561" y="1153534"/>
            <a:ext cx="6990306" cy="5298066"/>
          </a:xfrm>
        </p:spPr>
        <p:txBody>
          <a:bodyPr>
            <a:noAutofit/>
          </a:bodyPr>
          <a:lstStyle/>
          <a:p>
            <a:pPr algn="just" eaLnBrk="1" hangingPunct="1">
              <a:defRPr/>
            </a:pPr>
            <a:r>
              <a:rPr lang="es-ES" sz="2800" dirty="0">
                <a:solidFill>
                  <a:schemeClr val="accent3"/>
                </a:solidFill>
              </a:rPr>
              <a:t>Método de Control: </a:t>
            </a:r>
            <a:r>
              <a:rPr lang="es-ES" sz="2800" dirty="0"/>
              <a:t>Es una alternativa para reducir la cantidad de información recibida por quienes toman decisiones, sin dejar de aumentar su contenido informativo</a:t>
            </a:r>
          </a:p>
          <a:p>
            <a:pPr marL="1390650" lvl="2" indent="-533400">
              <a:buFont typeface="Wingdings" pitchFamily="2" charset="2"/>
              <a:buAutoNum type="arabicPeriod"/>
              <a:defRPr/>
            </a:pPr>
            <a:r>
              <a:rPr lang="es-ES" sz="2400" dirty="0">
                <a:solidFill>
                  <a:schemeClr val="accent3"/>
                </a:solidFill>
              </a:rPr>
              <a:t>Reporte de variación </a:t>
            </a:r>
            <a:r>
              <a:rPr lang="es-ES" sz="2000" dirty="0"/>
              <a:t>(Comparación de datos, hechos reales vs hechos planeados)</a:t>
            </a:r>
          </a:p>
          <a:p>
            <a:pPr marL="1390650" lvl="2" indent="-533400">
              <a:buFont typeface="Wingdings" pitchFamily="2" charset="2"/>
              <a:buAutoNum type="arabicPeriod"/>
              <a:defRPr/>
            </a:pPr>
            <a:r>
              <a:rPr lang="es-ES" sz="2400" dirty="0">
                <a:solidFill>
                  <a:schemeClr val="accent3"/>
                </a:solidFill>
              </a:rPr>
              <a:t>Decisiones Programadas </a:t>
            </a:r>
            <a:r>
              <a:rPr lang="es-ES" sz="2000" dirty="0"/>
              <a:t>(Decisiones rutinarias)</a:t>
            </a:r>
            <a:endParaRPr lang="es-ES" sz="2400" dirty="0"/>
          </a:p>
          <a:p>
            <a:pPr marL="1390650" lvl="2" indent="-533400">
              <a:buFont typeface="Wingdings" pitchFamily="2" charset="2"/>
              <a:buAutoNum type="arabicPeriod"/>
              <a:defRPr/>
            </a:pPr>
            <a:r>
              <a:rPr lang="es-ES" sz="2400" dirty="0">
                <a:solidFill>
                  <a:schemeClr val="accent3"/>
                </a:solidFill>
              </a:rPr>
              <a:t>Notificación automática </a:t>
            </a:r>
            <a:r>
              <a:rPr lang="es-ES" sz="2000" dirty="0"/>
              <a:t>(Vigila flujo).</a:t>
            </a:r>
            <a:endParaRPr lang="es-E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EEEDE70-1CF7-0346-9728-3517A3D0F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7282" y="2335205"/>
            <a:ext cx="3849024" cy="218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013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7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7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559708-D7F5-C84E-8848-D0B0F32C8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METODOS DE CONTROL </a:t>
            </a:r>
            <a:r>
              <a:rPr lang="es-CL" sz="1800" dirty="0"/>
              <a:t>(1/3)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FABF12-2C74-914F-B576-BCF90C125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668" y="1437854"/>
            <a:ext cx="7111999" cy="4810546"/>
          </a:xfrm>
        </p:spPr>
        <p:txBody>
          <a:bodyPr>
            <a:normAutofit fontScale="92500"/>
          </a:bodyPr>
          <a:lstStyle/>
          <a:p>
            <a:pPr algn="just"/>
            <a:r>
              <a:rPr lang="es-ES_tradnl" sz="2400" b="1" dirty="0">
                <a:solidFill>
                  <a:schemeClr val="accent3"/>
                </a:solidFill>
              </a:rPr>
              <a:t>Reporte de Variación</a:t>
            </a:r>
            <a:r>
              <a:rPr lang="es-ES_tradnl" sz="2400" i="1" dirty="0"/>
              <a:t>:</a:t>
            </a:r>
            <a:r>
              <a:rPr lang="es-ES_tradnl" sz="2400" dirty="0"/>
              <a:t> Esta forma de variación requiere que los datos que representan los hechos reales sean comparados con otros que representan los hechos planeados, con el fin de determinar la diferencia </a:t>
            </a:r>
          </a:p>
          <a:p>
            <a:pPr algn="just"/>
            <a:r>
              <a:rPr lang="es-ES_tradnl" sz="2400" dirty="0"/>
              <a:t>La variación se controla luego con el valor de control, para determinar si el hecho se debe o no informar</a:t>
            </a:r>
          </a:p>
          <a:p>
            <a:pPr algn="just"/>
            <a:r>
              <a:rPr lang="es-ES_tradnl" sz="2400" dirty="0"/>
              <a:t>El resultado del procedimiento, es que únicamente se informa a quién toma las decisiones acerca de los eventos o actividades que se apartan de modo significativo de los planes, para que tomen las medidas necesarias. (ej. CMI)</a:t>
            </a:r>
          </a:p>
          <a:p>
            <a:pPr algn="just"/>
            <a:endParaRPr lang="es-CL" sz="2000" dirty="0"/>
          </a:p>
          <a:p>
            <a:endParaRPr lang="es-CL" sz="2000" dirty="0"/>
          </a:p>
        </p:txBody>
      </p:sp>
      <p:pic>
        <p:nvPicPr>
          <p:cNvPr id="1028" name="Picture 4" descr="Balanced Scorecard: de la estrategia empresarial a las acciones concretas">
            <a:extLst>
              <a:ext uri="{FF2B5EF4-FFF2-40B4-BE49-F238E27FC236}">
                <a16:creationId xmlns:a16="http://schemas.microsoft.com/office/drawing/2014/main" id="{482BCC3B-5D1F-8546-A207-26A8E7460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1803" y="2252134"/>
            <a:ext cx="4390197" cy="20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46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72243C-25C9-964E-AB7F-64C01694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METODOS DE CONTROL </a:t>
            </a:r>
            <a:r>
              <a:rPr lang="es-CL" sz="1800" dirty="0"/>
              <a:t>(2/3)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68689F-9C78-AD45-99ED-707F507DF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14340"/>
            <a:ext cx="7471239" cy="4924560"/>
          </a:xfrm>
        </p:spPr>
        <p:txBody>
          <a:bodyPr>
            <a:normAutofit/>
          </a:bodyPr>
          <a:lstStyle/>
          <a:p>
            <a:pPr algn="just"/>
            <a:r>
              <a:rPr lang="es-ES_tradnl" sz="2400" b="1" dirty="0">
                <a:solidFill>
                  <a:schemeClr val="accent3"/>
                </a:solidFill>
              </a:rPr>
              <a:t>Decisiones Programadas: </a:t>
            </a:r>
            <a:r>
              <a:rPr lang="es-ES_tradnl" sz="2400" dirty="0"/>
              <a:t>Una parte apreciable de las decisiones de </a:t>
            </a:r>
            <a:r>
              <a:rPr lang="es-ES_tradnl" sz="2400" i="1" dirty="0"/>
              <a:t>carácter técnico </a:t>
            </a:r>
            <a:r>
              <a:rPr lang="es-ES_tradnl" sz="2400" dirty="0"/>
              <a:t>y una parte pequeña de las </a:t>
            </a:r>
            <a:r>
              <a:rPr lang="es-ES_tradnl" sz="2400" i="1" dirty="0"/>
              <a:t>decisiones tácticas </a:t>
            </a:r>
            <a:r>
              <a:rPr lang="es-ES_tradnl" sz="2400" dirty="0"/>
              <a:t>abarcan decisiones repetitivas y rutinarias </a:t>
            </a:r>
          </a:p>
          <a:p>
            <a:pPr algn="just"/>
            <a:r>
              <a:rPr lang="es-ES_tradnl" sz="2400" dirty="0"/>
              <a:t>Diseñando el sistema de información de manera que ejecute esas decisiones de rutina, el analista proporciona a los administradores más tiempo para dedicarse a otras decisiones menos estructuradas</a:t>
            </a:r>
          </a:p>
          <a:p>
            <a:pPr algn="just"/>
            <a:r>
              <a:rPr lang="es-ES_tradnl" sz="2000" dirty="0"/>
              <a:t>Por ejemplo, si se procura que el sistema vigile las órdenes pendientes y se programa las decisiones de cuáles pedidos necesitan mayor atención, se logrará un significativo ahorro de tiempo y esfuerzo.</a:t>
            </a:r>
            <a:endParaRPr lang="es-CL" sz="2000" dirty="0"/>
          </a:p>
          <a:p>
            <a:pPr algn="just"/>
            <a:endParaRPr lang="es-CL" sz="2700" dirty="0"/>
          </a:p>
        </p:txBody>
      </p:sp>
      <p:pic>
        <p:nvPicPr>
          <p:cNvPr id="1026" name="Picture 2" descr="Cómo hacer fácil la toma de decisiones difíciles? - CapitalEZ">
            <a:extLst>
              <a:ext uri="{FF2B5EF4-FFF2-40B4-BE49-F238E27FC236}">
                <a16:creationId xmlns:a16="http://schemas.microsoft.com/office/drawing/2014/main" id="{E4CEB2F1-994F-4944-9E8B-0593318E6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700" y="2476500"/>
            <a:ext cx="3759200" cy="231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650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815AA3-692F-854F-AF07-1F71A7C8F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METODOS DE CONTROL </a:t>
            </a:r>
            <a:r>
              <a:rPr lang="es-CL" sz="1800" dirty="0"/>
              <a:t>(3/3)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ADF37-6C71-EE48-81F2-495C019E8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4785"/>
            <a:ext cx="6138746" cy="4882148"/>
          </a:xfrm>
        </p:spPr>
        <p:txBody>
          <a:bodyPr>
            <a:normAutofit/>
          </a:bodyPr>
          <a:lstStyle/>
          <a:p>
            <a:pPr algn="just"/>
            <a:r>
              <a:rPr lang="es-ES_tradnl" sz="2400" b="1" dirty="0">
                <a:solidFill>
                  <a:schemeClr val="accent3"/>
                </a:solidFill>
              </a:rPr>
              <a:t>Notificación Automática: </a:t>
            </a:r>
            <a:r>
              <a:rPr lang="es-ES_tradnl" sz="2400" dirty="0"/>
              <a:t>en este caso, el sistema e control como tal, no toma decisiones pero como vigila el flujo general de información, puede proporcionar datos, cuando sea preciso y en el momento determinado </a:t>
            </a:r>
          </a:p>
          <a:p>
            <a:pPr algn="just"/>
            <a:r>
              <a:rPr lang="es-ES_tradnl" sz="2400" dirty="0"/>
              <a:t>Las notificaciones automáticas se hacen en algunos criterios predeterminados, pero solo quienes toman las decisiones deben decir si es necesario o no emprender alguna acción</a:t>
            </a:r>
            <a:r>
              <a:rPr lang="es-ES_tradnl" dirty="0"/>
              <a:t>. (</a:t>
            </a:r>
            <a:r>
              <a:rPr lang="es-ES_tradnl" dirty="0" err="1"/>
              <a:t>ej</a:t>
            </a:r>
            <a:r>
              <a:rPr lang="es-ES_tradnl" dirty="0"/>
              <a:t> sistemas expertos)</a:t>
            </a:r>
            <a:endParaRPr lang="es-CL" dirty="0"/>
          </a:p>
          <a:p>
            <a:endParaRPr lang="es-CL" sz="2800" dirty="0"/>
          </a:p>
        </p:txBody>
      </p:sp>
      <p:pic>
        <p:nvPicPr>
          <p:cNvPr id="2052" name="Picture 4" descr="Revista ElectroIndustria - Monitoreo de flotas y operaciones mineras">
            <a:extLst>
              <a:ext uri="{FF2B5EF4-FFF2-40B4-BE49-F238E27FC236}">
                <a16:creationId xmlns:a16="http://schemas.microsoft.com/office/drawing/2014/main" id="{78244F5D-0439-284A-9F00-F3C14B016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2275" y="2379725"/>
            <a:ext cx="5319725" cy="242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05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5">
            <a:extLst>
              <a:ext uri="{FF2B5EF4-FFF2-40B4-BE49-F238E27FC236}">
                <a16:creationId xmlns:a16="http://schemas.microsoft.com/office/drawing/2014/main" id="{5B020827-6FC9-A14A-A891-FFBDD005505E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52401"/>
            <a:ext cx="8385175" cy="1033480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s-ES" altLang="es-ES_tradnl" sz="3200" dirty="0"/>
              <a:t>Metodología de Aplicación de la T.G.S., para el análisis y diseño de sistemas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0D95A8B5-315B-DC49-BB14-DE731AAA035D}"/>
              </a:ext>
            </a:extLst>
          </p:cNvPr>
          <p:cNvSpPr>
            <a:spLocks noGrp="1" noRot="1" noChangeArrowheads="1"/>
          </p:cNvSpPr>
          <p:nvPr>
            <p:ph type="body" sz="half" idx="1"/>
          </p:nvPr>
        </p:nvSpPr>
        <p:spPr>
          <a:xfrm>
            <a:off x="524933" y="1202814"/>
            <a:ext cx="6299200" cy="5485852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" sz="2400" b="1" dirty="0">
                <a:solidFill>
                  <a:schemeClr val="accent3"/>
                </a:solidFill>
              </a:rPr>
              <a:t>El Sistema de Control en las Organizaciones</a:t>
            </a:r>
            <a:r>
              <a:rPr lang="es-ES" sz="2400" dirty="0"/>
              <a:t>: El </a:t>
            </a:r>
            <a:r>
              <a:rPr lang="es-ES" sz="2400" i="1" dirty="0"/>
              <a:t>control</a:t>
            </a:r>
            <a:r>
              <a:rPr lang="es-ES" sz="2400" dirty="0"/>
              <a:t> es uno de los cinco subsistemas corporativos (</a:t>
            </a:r>
            <a:r>
              <a:rPr lang="es-ES" sz="2400" i="1" dirty="0"/>
              <a:t>organización, planificación, coordinación y dirección</a:t>
            </a:r>
            <a:r>
              <a:rPr lang="es-ES" sz="2400" dirty="0"/>
              <a:t> son los restante) los cuales son muy difíciles de separar con respecto al de control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" sz="2400" dirty="0"/>
              <a:t>De ello se desprende que todo el proceso administrativo, debe considerarse como un movimiento circular, en el cual todos los subsistemas están ligados intrincadamente, la relación entre la planificación y el control es muy estrecha ya que el directivo fija el objetivo y además normas, ante las cuales se contrastan y evalúan acciones. 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9FFB284-5704-7140-B594-1BE6184A0B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86474" y="1601259"/>
            <a:ext cx="4999048" cy="3986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30510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Marcador de texto 2">
            <a:extLst>
              <a:ext uri="{FF2B5EF4-FFF2-40B4-BE49-F238E27FC236}">
                <a16:creationId xmlns:a16="http://schemas.microsoft.com/office/drawing/2014/main" id="{33195DFC-D51A-324A-9C7F-ED8F85616D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09800" y="3053557"/>
            <a:ext cx="7772400" cy="750886"/>
          </a:xfrm>
        </p:spPr>
        <p:txBody>
          <a:bodyPr/>
          <a:lstStyle/>
          <a:p>
            <a:pPr algn="ctr"/>
            <a:r>
              <a:rPr lang="es-CL" altLang="es-CL" sz="3200" b="1" i="1" dirty="0">
                <a:solidFill>
                  <a:schemeClr val="accent1"/>
                </a:solidFill>
                <a:latin typeface="Bradley Hand" pitchFamily="2" charset="77"/>
              </a:rPr>
              <a:t>FIN  DE ESTA PARTE….</a:t>
            </a:r>
          </a:p>
        </p:txBody>
      </p:sp>
    </p:spTree>
    <p:extLst>
      <p:ext uri="{BB962C8B-B14F-4D97-AF65-F5344CB8AC3E}">
        <p14:creationId xmlns:p14="http://schemas.microsoft.com/office/powerpoint/2010/main" val="244005582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{2811CE59-D3D4-D042-80BD-1710E3FBDB74}tf10001060</Template>
  <TotalTime>1810</TotalTime>
  <Words>727</Words>
  <Application>Microsoft Macintosh PowerPoint</Application>
  <PresentationFormat>Panorámica</PresentationFormat>
  <Paragraphs>41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Ambient</vt:lpstr>
      <vt:lpstr>Arial</vt:lpstr>
      <vt:lpstr>Bradley Hand</vt:lpstr>
      <vt:lpstr>Calibri</vt:lpstr>
      <vt:lpstr>Trebuchet MS</vt:lpstr>
      <vt:lpstr>Wingdings</vt:lpstr>
      <vt:lpstr>Wingdings 3</vt:lpstr>
      <vt:lpstr>Faceta</vt:lpstr>
      <vt:lpstr>TEORIA DE SISTEMAS</vt:lpstr>
      <vt:lpstr>Metodología de Aplicación de la T.G.S., para el Análisis y Diseño de Sistemas</vt:lpstr>
      <vt:lpstr>Ejemplo Sistema de Control </vt:lpstr>
      <vt:lpstr>Metodología de Aplicación de la T.G.S., para el Análisis y Diseño de Sistemas</vt:lpstr>
      <vt:lpstr>METODOS DE CONTROL (1/3)</vt:lpstr>
      <vt:lpstr>METODOS DE CONTROL (2/3)</vt:lpstr>
      <vt:lpstr>METODOS DE CONTROL (3/3)</vt:lpstr>
      <vt:lpstr>Metodología de Aplicación de la T.G.S., para el análisis y diseño de sistemas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TEORIA DE SISTEMAS</dc:title>
  <dc:creator>Manuel Monasterio</dc:creator>
  <cp:lastModifiedBy>Manuel Monasterio</cp:lastModifiedBy>
  <cp:revision>48</cp:revision>
  <dcterms:created xsi:type="dcterms:W3CDTF">2020-04-15T20:31:41Z</dcterms:created>
  <dcterms:modified xsi:type="dcterms:W3CDTF">2022-04-13T02:02:20Z</dcterms:modified>
</cp:coreProperties>
</file>

<file path=docProps/thumbnail.jpeg>
</file>